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sldIdLst>
    <p:sldId id="256" r:id="rId2"/>
    <p:sldId id="257" r:id="rId3"/>
    <p:sldId id="258" r:id="rId4"/>
    <p:sldId id="262" r:id="rId5"/>
    <p:sldId id="259" r:id="rId6"/>
    <p:sldId id="264" r:id="rId7"/>
    <p:sldId id="260" r:id="rId8"/>
    <p:sldId id="263" r:id="rId9"/>
    <p:sldId id="261" r:id="rId10"/>
    <p:sldId id="265" r:id="rId11"/>
    <p:sldId id="266" r:id="rId12"/>
    <p:sldId id="278" r:id="rId13"/>
    <p:sldId id="268" r:id="rId14"/>
    <p:sldId id="277" r:id="rId15"/>
    <p:sldId id="279" r:id="rId16"/>
    <p:sldId id="280" r:id="rId17"/>
    <p:sldId id="267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64FD0-AAA1-4DCF-B05E-FDB190027A44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EA6A1F-2F20-4CDE-833A-66E230368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432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A6A1F-2F20-4CDE-833A-66E2303686E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373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B70C9-D792-4035-BC40-C7D3D8A07CD2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62AD5-ACFE-4924-97EF-56BA874CFA1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B70C9-D792-4035-BC40-C7D3D8A07CD2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62AD5-ACFE-4924-97EF-56BA874CFA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B70C9-D792-4035-BC40-C7D3D8A07CD2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62AD5-ACFE-4924-97EF-56BA874CFA1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B70C9-D792-4035-BC40-C7D3D8A07CD2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62AD5-ACFE-4924-97EF-56BA874CFA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B70C9-D792-4035-BC40-C7D3D8A07CD2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62AD5-ACFE-4924-97EF-56BA874CFA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B70C9-D792-4035-BC40-C7D3D8A07CD2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62AD5-ACFE-4924-97EF-56BA874CFA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B70C9-D792-4035-BC40-C7D3D8A07CD2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62AD5-ACFE-4924-97EF-56BA874CFA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B70C9-D792-4035-BC40-C7D3D8A07CD2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62AD5-ACFE-4924-97EF-56BA874CFA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B70C9-D792-4035-BC40-C7D3D8A07CD2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AC62AD5-ACFE-4924-97EF-56BA874CFA1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B70C9-D792-4035-BC40-C7D3D8A07CD2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62AD5-ACFE-4924-97EF-56BA874CFA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B70C9-D792-4035-BC40-C7D3D8A07CD2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62AD5-ACFE-4924-97EF-56BA874CFA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48B70C9-D792-4035-BC40-C7D3D8A07CD2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AC62AD5-ACFE-4924-97EF-56BA874CFA15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jpe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5.png"/><Relationship Id="rId7" Type="http://schemas.openxmlformats.org/officeDocument/2006/relationships/image" Target="../media/image2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8.pn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44824"/>
            <a:ext cx="785164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/>
              <a:t>Саяси элиталар және саяси көшбасшылық</a:t>
            </a:r>
            <a:br>
              <a:rPr lang="kk-KZ" dirty="0"/>
            </a:br>
            <a:r>
              <a:rPr lang="en-US" sz="3200" dirty="0"/>
              <a:t>5</a:t>
            </a:r>
            <a:r>
              <a:rPr lang="kk-KZ" sz="3200" dirty="0" smtClean="0"/>
              <a:t>-дәріс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4869160"/>
            <a:ext cx="7854696" cy="1752600"/>
          </a:xfrm>
        </p:spPr>
        <p:txBody>
          <a:bodyPr/>
          <a:lstStyle/>
          <a:p>
            <a:r>
              <a:rPr lang="kk-KZ" dirty="0">
                <a:solidFill>
                  <a:srgbClr val="002060"/>
                </a:solidFill>
              </a:rPr>
              <a:t>Айдарбаева Раушан Қайса қызы,</a:t>
            </a:r>
          </a:p>
          <a:p>
            <a:r>
              <a:rPr lang="kk-KZ" dirty="0">
                <a:solidFill>
                  <a:srgbClr val="002060"/>
                </a:solidFill>
              </a:rPr>
              <a:t>тарих ғылымдарының кандидаты, доцент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854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2564904"/>
            <a:ext cx="6840760" cy="23083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>
                <a:latin typeface="+mj-lt"/>
              </a:rPr>
              <a:t>5</a:t>
            </a:r>
            <a:r>
              <a:rPr lang="kk-KZ" sz="2400" dirty="0" smtClean="0">
                <a:latin typeface="+mj-lt"/>
              </a:rPr>
              <a:t>.1 </a:t>
            </a:r>
            <a:r>
              <a:rPr lang="kk-KZ" sz="2400" dirty="0">
                <a:latin typeface="+mj-lt"/>
              </a:rPr>
              <a:t>Элиталардың  негізгі  теориялары</a:t>
            </a:r>
          </a:p>
          <a:p>
            <a:endParaRPr lang="kk-KZ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5</a:t>
            </a:r>
            <a:r>
              <a:rPr lang="kk-KZ" sz="2400" dirty="0" smtClean="0">
                <a:latin typeface="+mj-lt"/>
              </a:rPr>
              <a:t>.2 </a:t>
            </a:r>
            <a:r>
              <a:rPr lang="kk-KZ" sz="2400" dirty="0">
                <a:latin typeface="+mj-lt"/>
              </a:rPr>
              <a:t>Саяси элита және оның жіктелуі</a:t>
            </a:r>
          </a:p>
          <a:p>
            <a:endParaRPr lang="kk-KZ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5</a:t>
            </a:r>
            <a:r>
              <a:rPr lang="kk-KZ" sz="2400" dirty="0" smtClean="0">
                <a:latin typeface="+mj-lt"/>
              </a:rPr>
              <a:t>.3 </a:t>
            </a:r>
            <a:r>
              <a:rPr lang="kk-KZ" sz="2400" dirty="0">
                <a:latin typeface="+mj-lt"/>
              </a:rPr>
              <a:t>Саяси көшбасшылық (лидер) теориялары. </a:t>
            </a:r>
          </a:p>
          <a:p>
            <a:r>
              <a:rPr lang="kk-KZ" sz="2400" dirty="0">
                <a:latin typeface="+mj-lt"/>
              </a:rPr>
              <a:t>Саяси лидерлердің жіктелуі</a:t>
            </a:r>
            <a:endParaRPr lang="ru-RU" sz="2400" dirty="0"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71800" y="1222730"/>
            <a:ext cx="2736304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3200" dirty="0"/>
              <a:t>Жоспар </a:t>
            </a:r>
            <a:endParaRPr lang="ru-RU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5079"/>
            <a:ext cx="1547664" cy="149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0403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670385"/>
            <a:ext cx="62608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dirty="0"/>
              <a:t>7.1 Элиталардың  негізгі  теориялары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584" y="1628800"/>
            <a:ext cx="7200800" cy="374441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Элита</a:t>
            </a:r>
            <a:r>
              <a:rPr lang="ru-RU" sz="2400" dirty="0"/>
              <a:t> </a:t>
            </a:r>
            <a:r>
              <a:rPr lang="kk-KZ" sz="2400" dirty="0"/>
              <a:t>француздың </a:t>
            </a:r>
            <a:r>
              <a:rPr lang="en-US" sz="2400" dirty="0"/>
              <a:t>“</a:t>
            </a:r>
            <a:r>
              <a:rPr lang="en-US" sz="2400" i="1" dirty="0"/>
              <a:t>elite</a:t>
            </a:r>
            <a:r>
              <a:rPr lang="en-US" sz="2400" dirty="0"/>
              <a:t>”</a:t>
            </a:r>
            <a:r>
              <a:rPr lang="ru-RU" sz="2400" dirty="0"/>
              <a:t> </a:t>
            </a:r>
            <a:r>
              <a:rPr lang="kk-KZ" sz="2400" dirty="0"/>
              <a:t>деген сөзінен шыққан, сұрыпталған, таңдалған, іріктелген деген мағына береді.</a:t>
            </a:r>
          </a:p>
          <a:p>
            <a:pPr algn="ctr"/>
            <a:r>
              <a:rPr lang="en-US" sz="2400" dirty="0"/>
              <a:t>XVIII </a:t>
            </a:r>
            <a:r>
              <a:rPr lang="kk-KZ" sz="2400" dirty="0"/>
              <a:t>ғасырдан бастап ол сөзбен жоғары сапалы тауарларды атады. </a:t>
            </a:r>
            <a:r>
              <a:rPr lang="en-US" sz="2400" dirty="0"/>
              <a:t>XX</a:t>
            </a:r>
            <a:r>
              <a:rPr lang="kk-KZ" sz="2400" dirty="0"/>
              <a:t> ғасырдан бастап саясаттану мен әлеуметтануда </a:t>
            </a:r>
            <a:r>
              <a:rPr lang="kk-KZ" sz="2400" i="1" dirty="0">
                <a:solidFill>
                  <a:srgbClr val="FF0000"/>
                </a:solidFill>
              </a:rPr>
              <a:t>білімі, байлығы, беделі, билігі жоғары </a:t>
            </a:r>
            <a:r>
              <a:rPr lang="kk-KZ" sz="2400" dirty="0"/>
              <a:t>адамдардың азғантай әлеуметтік тобын білдіреді.</a:t>
            </a:r>
            <a:endParaRPr lang="ru-RU" sz="2400" dirty="0"/>
          </a:p>
          <a:p>
            <a:pPr algn="ctr"/>
            <a:endParaRPr lang="ru-RU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0"/>
            <a:ext cx="1547664" cy="149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678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er\Desktop\саясаттану\лидер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446" y="1"/>
            <a:ext cx="1819054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43608" y="670385"/>
            <a:ext cx="62608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dirty="0"/>
              <a:t>7.1 Элиталардың  негізгі  теориялары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1340768"/>
            <a:ext cx="627774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kk-KZ" sz="2800" dirty="0"/>
              <a:t> </a:t>
            </a:r>
            <a:r>
              <a:rPr lang="kk-KZ" sz="2400" dirty="0"/>
              <a:t>Элита теорияларының негізін қалаушылар</a:t>
            </a:r>
          </a:p>
        </p:txBody>
      </p:sp>
      <p:pic>
        <p:nvPicPr>
          <p:cNvPr id="5" name="Picture 2" descr="C:\Users\User\Desktop\саясаттану\моска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8"/>
            <a:ext cx="1481699" cy="1990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User\Desktop\саясаттану\Vilfredo_Pareto_1870s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060848"/>
            <a:ext cx="1433822" cy="1910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User\Desktop\саясаттану\михельс-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060848"/>
            <a:ext cx="1703345" cy="196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51520" y="4077072"/>
            <a:ext cx="2592288" cy="206210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800" dirty="0"/>
              <a:t> </a:t>
            </a:r>
            <a:r>
              <a:rPr lang="kk-KZ" sz="2000" dirty="0"/>
              <a:t>Гаэтано Моска </a:t>
            </a:r>
          </a:p>
          <a:p>
            <a:pPr algn="ctr"/>
            <a:r>
              <a:rPr lang="kk-KZ" sz="2000" dirty="0"/>
              <a:t>(1858-1941)</a:t>
            </a:r>
          </a:p>
          <a:p>
            <a:pPr algn="ctr"/>
            <a:r>
              <a:rPr lang="kk-KZ" sz="2000" dirty="0"/>
              <a:t>Итальян әлеуметтанушысы және саясаттанушысы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131840" y="4077072"/>
            <a:ext cx="2664296" cy="206210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800" dirty="0"/>
              <a:t> </a:t>
            </a:r>
            <a:r>
              <a:rPr lang="kk-KZ" sz="2000" dirty="0"/>
              <a:t>Вильфредо Парето</a:t>
            </a:r>
          </a:p>
          <a:p>
            <a:pPr algn="ctr"/>
            <a:r>
              <a:rPr lang="kk-KZ" sz="2000" dirty="0"/>
              <a:t>(1848-1923)</a:t>
            </a:r>
          </a:p>
          <a:p>
            <a:pPr algn="ctr"/>
            <a:r>
              <a:rPr lang="kk-KZ" sz="2000" dirty="0"/>
              <a:t>Итальян экономисі және әлеуметтанушысы</a:t>
            </a:r>
          </a:p>
          <a:p>
            <a:pPr algn="ctr"/>
            <a:endParaRPr lang="kk-KZ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940152" y="4077072"/>
            <a:ext cx="2701162" cy="206210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800" dirty="0"/>
              <a:t> </a:t>
            </a:r>
            <a:r>
              <a:rPr lang="kk-KZ" sz="2000" dirty="0"/>
              <a:t>Роберт Михельс</a:t>
            </a:r>
          </a:p>
          <a:p>
            <a:pPr algn="ctr"/>
            <a:r>
              <a:rPr lang="kk-KZ" sz="2000" dirty="0"/>
              <a:t>(1876-1936)</a:t>
            </a:r>
          </a:p>
          <a:p>
            <a:pPr algn="ctr"/>
            <a:r>
              <a:rPr lang="kk-KZ" sz="2000" dirty="0"/>
              <a:t>Неміс әлеуметтанушысы, саясаткер</a:t>
            </a:r>
          </a:p>
          <a:p>
            <a:pPr algn="ctr"/>
            <a:r>
              <a:rPr lang="kk-KZ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5668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484784"/>
            <a:ext cx="6480720" cy="43204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kk-KZ" sz="2200" dirty="0"/>
              <a:t>Гаэтано Моска «Саяси ғылым негіздері»</a:t>
            </a:r>
            <a:endParaRPr lang="ru-RU" sz="2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55576" y="2276872"/>
            <a:ext cx="3886200" cy="353948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k-KZ" sz="2200" dirty="0"/>
              <a:t>Қоғам </a:t>
            </a:r>
            <a:r>
              <a:rPr lang="kk-KZ" sz="2200" dirty="0">
                <a:solidFill>
                  <a:srgbClr val="FF0000"/>
                </a:solidFill>
              </a:rPr>
              <a:t>басқарушылар</a:t>
            </a:r>
            <a:r>
              <a:rPr lang="kk-KZ" sz="2200" dirty="0"/>
              <a:t>  мен </a:t>
            </a:r>
            <a:r>
              <a:rPr lang="kk-KZ" sz="2200" dirty="0">
                <a:solidFill>
                  <a:srgbClr val="FF0000"/>
                </a:solidFill>
              </a:rPr>
              <a:t>басқарылушыларға</a:t>
            </a:r>
            <a:r>
              <a:rPr lang="kk-KZ" sz="2200" dirty="0"/>
              <a:t> бөлінеді. 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kk-KZ" sz="2200" dirty="0"/>
              <a:t>Оған ұйтқы болатын қасиеттер – </a:t>
            </a:r>
            <a:r>
              <a:rPr lang="kk-KZ" sz="2200" i="1" dirty="0">
                <a:solidFill>
                  <a:srgbClr val="FF0000"/>
                </a:solidFill>
              </a:rPr>
              <a:t>әскери ерлік, байлық, діни дәреже.</a:t>
            </a:r>
            <a:endParaRPr lang="kk-KZ" sz="22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kk-KZ" sz="2200" dirty="0"/>
              <a:t>Осы үш қасиет  басқарушылар (элита) қатарына өтуге жол ашады.</a:t>
            </a:r>
            <a:endParaRPr lang="ru-RU" sz="22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364088" y="2204864"/>
            <a:ext cx="2448272" cy="328819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саясаттану\мос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204864"/>
            <a:ext cx="2448272" cy="328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43608" y="670385"/>
            <a:ext cx="62608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dirty="0"/>
              <a:t>7.1 Элиталардың  негізгі  теориялары</a:t>
            </a:r>
          </a:p>
        </p:txBody>
      </p:sp>
      <p:pic>
        <p:nvPicPr>
          <p:cNvPr id="7" name="Picture 3" descr="C:\Users\User\Desktop\саясаттану\лидер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446" y="1"/>
            <a:ext cx="1819054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349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043608" y="836712"/>
            <a:ext cx="6264696" cy="5040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2400" dirty="0"/>
              <a:t>Г. Москаның элита алмасу теориясы</a:t>
            </a:r>
            <a:endParaRPr lang="ru-RU" sz="2400" dirty="0"/>
          </a:p>
        </p:txBody>
      </p:sp>
      <p:sp>
        <p:nvSpPr>
          <p:cNvPr id="3" name="Овал 2"/>
          <p:cNvSpPr/>
          <p:nvPr/>
        </p:nvSpPr>
        <p:spPr>
          <a:xfrm>
            <a:off x="899592" y="2492896"/>
            <a:ext cx="2952328" cy="127444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chemeClr val="tx1"/>
                </a:solidFill>
              </a:rPr>
              <a:t>ЭЛИТА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5004048" y="2492896"/>
            <a:ext cx="3384376" cy="1274440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chemeClr val="bg1"/>
                </a:solidFill>
              </a:rPr>
              <a:t>КОНТРЭЛИТА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Выгнутая вниз стрелка 6"/>
          <p:cNvSpPr/>
          <p:nvPr/>
        </p:nvSpPr>
        <p:spPr>
          <a:xfrm flipH="1">
            <a:off x="2987824" y="3861048"/>
            <a:ext cx="2772308" cy="79208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верх стрелка 8"/>
          <p:cNvSpPr/>
          <p:nvPr/>
        </p:nvSpPr>
        <p:spPr>
          <a:xfrm>
            <a:off x="2987824" y="1700808"/>
            <a:ext cx="2772308" cy="74702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755576" y="4869160"/>
            <a:ext cx="7990217" cy="10801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2000" dirty="0"/>
              <a:t>Басқарушы элитадан басқа  билікке ұмтылушы </a:t>
            </a:r>
            <a:r>
              <a:rPr lang="kk-KZ" sz="2000" b="1" dirty="0">
                <a:solidFill>
                  <a:srgbClr val="C00000"/>
                </a:solidFill>
              </a:rPr>
              <a:t>оппозияциялық элита – контрэлита </a:t>
            </a:r>
            <a:r>
              <a:rPr lang="kk-KZ" sz="2000" dirty="0"/>
              <a:t>қалыптасады, үстем таптың құлдырау орын алған кезде элита ауысады</a:t>
            </a:r>
            <a:endParaRPr lang="ru-RU" sz="2000" dirty="0"/>
          </a:p>
        </p:txBody>
      </p:sp>
      <p:pic>
        <p:nvPicPr>
          <p:cNvPr id="11" name="Picture 3" descr="C:\Users\User\Desktop\саясаттану\лиде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446" y="1"/>
            <a:ext cx="1819054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937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064896" cy="86409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kk-KZ" sz="2200" dirty="0"/>
              <a:t/>
            </a:r>
            <a:br>
              <a:rPr lang="kk-KZ" sz="2200" dirty="0"/>
            </a:br>
            <a:r>
              <a:rPr lang="kk-KZ" sz="2200" dirty="0"/>
              <a:t/>
            </a:r>
            <a:br>
              <a:rPr lang="kk-KZ" sz="2200" dirty="0"/>
            </a:br>
            <a:r>
              <a:rPr lang="kk-KZ" sz="2200" dirty="0"/>
              <a:t>Вильфредо Парето</a:t>
            </a:r>
            <a:br>
              <a:rPr lang="kk-KZ" sz="2200" dirty="0"/>
            </a:br>
            <a:r>
              <a:rPr lang="kk-KZ" sz="2200" dirty="0"/>
              <a:t> «Жалпыға бірдей социология трактаты»</a:t>
            </a:r>
            <a:endParaRPr lang="ru-RU" sz="2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11560" y="2204864"/>
            <a:ext cx="4968552" cy="388843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k-KZ" sz="2400" dirty="0"/>
              <a:t>   </a:t>
            </a:r>
            <a:r>
              <a:rPr lang="kk-KZ" sz="2200" dirty="0">
                <a:latin typeface="+mj-lt"/>
              </a:rPr>
              <a:t>Элита териминін айналымға енгізді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kk-KZ" sz="2200" dirty="0">
                <a:latin typeface="+mj-lt"/>
              </a:rPr>
              <a:t>Элита билік басына </a:t>
            </a:r>
            <a:r>
              <a:rPr lang="kk-KZ" sz="2200" dirty="0">
                <a:solidFill>
                  <a:srgbClr val="FF0000"/>
                </a:solidFill>
                <a:latin typeface="+mj-lt"/>
              </a:rPr>
              <a:t>алдыңғы қатарлы идеяны ұсыну</a:t>
            </a:r>
            <a:r>
              <a:rPr lang="kk-KZ" sz="2200" dirty="0">
                <a:latin typeface="+mj-lt"/>
              </a:rPr>
              <a:t>ының арқасында келеді.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kk-KZ" sz="2200" dirty="0">
                <a:latin typeface="+mj-lt"/>
              </a:rPr>
              <a:t>Ол идея жүзеге асқанда олардың энергиясы азайып, ізденісі баяулай бастайды.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kk-KZ" sz="2200" dirty="0">
                <a:latin typeface="+mj-lt"/>
              </a:rPr>
              <a:t>Олардың орнына </a:t>
            </a:r>
            <a:r>
              <a:rPr lang="kk-KZ" sz="2200" dirty="0">
                <a:solidFill>
                  <a:srgbClr val="FF0000"/>
                </a:solidFill>
                <a:latin typeface="+mj-lt"/>
              </a:rPr>
              <a:t>жаңа идеямен жаңа элита </a:t>
            </a:r>
            <a:r>
              <a:rPr lang="kk-KZ" sz="2200" dirty="0">
                <a:latin typeface="+mj-lt"/>
              </a:rPr>
              <a:t>келеді. Мұндай алмасу қоғамда әрқашан болмақ.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957923" y="2636912"/>
            <a:ext cx="2301439" cy="302433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User\Desktop\саясаттану\Vilfredo_Pareto_1870s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492896"/>
            <a:ext cx="2304256" cy="306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15616" y="404664"/>
            <a:ext cx="62608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dirty="0"/>
              <a:t>7.1 Элиталардың  негізгі  теориялары</a:t>
            </a:r>
          </a:p>
        </p:txBody>
      </p:sp>
    </p:spTree>
    <p:extLst>
      <p:ext uri="{BB962C8B-B14F-4D97-AF65-F5344CB8AC3E}">
        <p14:creationId xmlns:p14="http://schemas.microsoft.com/office/powerpoint/2010/main" val="521711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700808"/>
            <a:ext cx="1704603" cy="2070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700808"/>
            <a:ext cx="1854944" cy="208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971600" y="293956"/>
            <a:ext cx="7344816" cy="5516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2400" dirty="0"/>
              <a:t>В. Паретоның элита айналымы теориясы</a:t>
            </a:r>
            <a:endParaRPr lang="ru-RU" sz="24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572000" y="3861048"/>
            <a:ext cx="4104456" cy="129614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k-KZ" sz="2000" b="1" dirty="0"/>
          </a:p>
          <a:p>
            <a:pPr algn="ctr"/>
            <a:r>
              <a:rPr lang="kk-KZ" sz="2000" b="1" dirty="0"/>
              <a:t>Түлкі</a:t>
            </a:r>
            <a:r>
              <a:rPr lang="kk-KZ" sz="2000" dirty="0"/>
              <a:t> (қулық пен айлакерлікке бейім саясаткерлер)</a:t>
            </a:r>
            <a:endParaRPr lang="ru-RU" sz="20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55576" y="3861048"/>
            <a:ext cx="3545775" cy="129614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2000" b="1" dirty="0"/>
              <a:t>Арыстан</a:t>
            </a:r>
            <a:r>
              <a:rPr lang="kk-KZ" sz="2000" dirty="0"/>
              <a:t> (зорлық-зомбылыққа көбірек бейім консерватор басшылар)</a:t>
            </a:r>
          </a:p>
          <a:p>
            <a:pPr algn="ctr"/>
            <a:endParaRPr lang="ru-RU" sz="2000" dirty="0"/>
          </a:p>
        </p:txBody>
      </p:sp>
      <p:sp>
        <p:nvSpPr>
          <p:cNvPr id="2" name="Выгнутая вверх стрелка 1"/>
          <p:cNvSpPr/>
          <p:nvPr/>
        </p:nvSpPr>
        <p:spPr>
          <a:xfrm>
            <a:off x="2915816" y="1052736"/>
            <a:ext cx="3096344" cy="59737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Выгнутая вниз стрелка 2"/>
          <p:cNvSpPr/>
          <p:nvPr/>
        </p:nvSpPr>
        <p:spPr>
          <a:xfrm flipH="1">
            <a:off x="2843808" y="5229200"/>
            <a:ext cx="3168352" cy="57606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611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7992888" cy="72008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kk-KZ" sz="2200" dirty="0"/>
              <a:t>Роберт Михельс «Саяси партиялар. Демократияның олигархиялық үрдістері»</a:t>
            </a:r>
            <a:endParaRPr lang="ru-RU" sz="2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3568" y="1844824"/>
            <a:ext cx="4824536" cy="447558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algn="ctr"/>
            <a:r>
              <a:rPr lang="kk-KZ" sz="3200" b="1" dirty="0">
                <a:solidFill>
                  <a:srgbClr val="FF0000"/>
                </a:solidFill>
              </a:rPr>
              <a:t>«ОЛИГАРХИЯНЫҢ ТЕМІРДЕЙ ЗАҢЫ»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kk-KZ" sz="3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k-KZ" sz="3200" dirty="0"/>
              <a:t>Бұқара халық өзін-өзі ұйысдастыруға және басқаруға қабілетсіз. Сондықтан оларды басқаратын адамдар қажет.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k-KZ" sz="3200" dirty="0"/>
              <a:t>Басқаруға келген адамдар бірте-бірте көпшіліктен алшақтап, өздерін қоғамның қарапайым мүшелеріне қарсы қояды.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k-KZ" sz="3200" dirty="0"/>
              <a:t>Билікті өз қолдарынан шығармай, сақтап қалу үшін томағаа-тұйық  топ құрады.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k-KZ" sz="3200" dirty="0"/>
              <a:t>Мұндай ат төбеліндей байлар саяси және экономикалық билікке ие болады.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k-KZ" sz="3200" dirty="0">
                <a:solidFill>
                  <a:srgbClr val="FF0000"/>
                </a:solidFill>
              </a:rPr>
              <a:t>«Олигархияны жеңу мүмкін емес»</a:t>
            </a:r>
            <a:r>
              <a:rPr lang="kk-KZ" sz="3200" dirty="0"/>
              <a:t>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kk-KZ" sz="29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867374" y="2276872"/>
            <a:ext cx="2602632" cy="300919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User\Desktop\саясаттану\михельс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015" y="2276872"/>
            <a:ext cx="2610991" cy="300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87624" y="188640"/>
            <a:ext cx="62608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dirty="0"/>
              <a:t>7.1 Элиталардың  негізгі  теориялары</a:t>
            </a:r>
          </a:p>
        </p:txBody>
      </p:sp>
    </p:spTree>
    <p:extLst>
      <p:ext uri="{BB962C8B-B14F-4D97-AF65-F5344CB8AC3E}">
        <p14:creationId xmlns:p14="http://schemas.microsoft.com/office/powerpoint/2010/main" val="3511992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869160"/>
            <a:ext cx="3456384" cy="163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755576" y="1484784"/>
            <a:ext cx="7990217" cy="151216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2400" b="1" dirty="0">
                <a:solidFill>
                  <a:srgbClr val="C00000"/>
                </a:solidFill>
              </a:rPr>
              <a:t>Саяси элита </a:t>
            </a:r>
            <a:r>
              <a:rPr lang="kk-KZ" sz="2400" dirty="0"/>
              <a:t>– </a:t>
            </a:r>
            <a:r>
              <a:rPr lang="kk-KZ" sz="2200" dirty="0"/>
              <a:t>қазына-байлықты, қаржы-қаражатты бөлуге байланысты және т.б. Саяси маңызды шешімдер қабылдауға қатысты жоғары мәртебесі мен ықпалы бар ұйымдасқан топ.</a:t>
            </a:r>
            <a:endParaRPr lang="ru-RU" sz="22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55576" y="3284984"/>
            <a:ext cx="7990217" cy="15841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2400" b="1" dirty="0">
                <a:solidFill>
                  <a:srgbClr val="C00000"/>
                </a:solidFill>
              </a:rPr>
              <a:t>Элитология </a:t>
            </a:r>
            <a:r>
              <a:rPr lang="kk-KZ" sz="2400" dirty="0"/>
              <a:t>– </a:t>
            </a:r>
            <a:r>
              <a:rPr lang="kk-KZ" sz="2200" dirty="0"/>
              <a:t>элиталардың қалыптасу жағдайын, оның қоғамдағы рөлін, әлеуметтік-саяси процестерге ықпал ету әдіс-тәсілдерін зерттейтін саясаттану ғылымының арнайы саласы</a:t>
            </a:r>
            <a:endParaRPr lang="ru-RU" sz="2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18948" y="571366"/>
            <a:ext cx="6264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/>
              <a:t>7.2 Саяси элита және оның жіктелуі</a:t>
            </a:r>
          </a:p>
        </p:txBody>
      </p:sp>
      <p:pic>
        <p:nvPicPr>
          <p:cNvPr id="6" name="Picture 3" descr="C:\Users\User\Desktop\саясаттану\лидер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446" y="1"/>
            <a:ext cx="1819054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146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540" y="548680"/>
            <a:ext cx="6264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/>
              <a:t>7.2 Саяси элита және оның жіктелуі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384"/>
            <a:ext cx="1619672" cy="1364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843808" y="1484784"/>
            <a:ext cx="5040561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dirty="0"/>
              <a:t>Саяси элита типологиясы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11560" y="2420888"/>
            <a:ext cx="1368152" cy="12608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bg1"/>
                </a:solidFill>
              </a:rPr>
              <a:t>Билікке иелігіне қарай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59223" y="2492896"/>
            <a:ext cx="1537321" cy="11888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Жасақталу тәсіліне қарай 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204193" y="2492896"/>
            <a:ext cx="1393304" cy="11774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Билік ету қорына қарай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236296" y="2492896"/>
            <a:ext cx="1656183" cy="11788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Құзіреттілік деңгейі бойынша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91144" y="3933056"/>
            <a:ext cx="1604592" cy="64807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басқарушы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83472" y="5186084"/>
            <a:ext cx="1612264" cy="69118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Оппозияциялық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843807" y="3933056"/>
            <a:ext cx="1368152" cy="64807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ашық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812754" y="5179774"/>
            <a:ext cx="1368152" cy="6974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жабық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204192" y="3933056"/>
            <a:ext cx="1456039" cy="64807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дәстүрлі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204192" y="5179774"/>
            <a:ext cx="1456039" cy="62549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заманауи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7416102" y="5179774"/>
            <a:ext cx="1368152" cy="62549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аймақтық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396383" y="3933056"/>
            <a:ext cx="1368152" cy="64807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ұлттық</a:t>
            </a:r>
            <a:endParaRPr lang="ru-RU" dirty="0"/>
          </a:p>
        </p:txBody>
      </p:sp>
      <p:cxnSp>
        <p:nvCxnSpPr>
          <p:cNvPr id="10" name="Прямая соединительная линия 9"/>
          <p:cNvCxnSpPr>
            <a:cxnSpLocks/>
            <a:stCxn id="3" idx="1"/>
          </p:cNvCxnSpPr>
          <p:nvPr/>
        </p:nvCxnSpPr>
        <p:spPr>
          <a:xfrm flipH="1">
            <a:off x="251520" y="3051335"/>
            <a:ext cx="360040" cy="173246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251520" y="3224581"/>
            <a:ext cx="0" cy="2364659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075" name="Прямая со стрелкой 3074"/>
          <p:cNvCxnSpPr/>
          <p:nvPr/>
        </p:nvCxnSpPr>
        <p:spPr>
          <a:xfrm>
            <a:off x="251520" y="5589240"/>
            <a:ext cx="33195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078" name="Прямая со стрелкой 3077"/>
          <p:cNvCxnSpPr>
            <a:cxnSpLocks/>
            <a:endCxn id="4" idx="1"/>
          </p:cNvCxnSpPr>
          <p:nvPr/>
        </p:nvCxnSpPr>
        <p:spPr>
          <a:xfrm>
            <a:off x="251520" y="4257092"/>
            <a:ext cx="33962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2399183" y="3225973"/>
            <a:ext cx="360040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H="1">
            <a:off x="4844153" y="3225973"/>
            <a:ext cx="360040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>
            <a:cxnSpLocks/>
          </p:cNvCxnSpPr>
          <p:nvPr/>
        </p:nvCxnSpPr>
        <p:spPr>
          <a:xfrm flipH="1">
            <a:off x="7036343" y="3284984"/>
            <a:ext cx="199953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4847845" y="3224580"/>
            <a:ext cx="0" cy="2364659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2409996" y="3213123"/>
            <a:ext cx="0" cy="2364659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endCxn id="12" idx="1"/>
          </p:cNvCxnSpPr>
          <p:nvPr/>
        </p:nvCxnSpPr>
        <p:spPr>
          <a:xfrm>
            <a:off x="2419599" y="4257092"/>
            <a:ext cx="4242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2399183" y="5589239"/>
            <a:ext cx="360040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4844153" y="4257092"/>
            <a:ext cx="33962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4844153" y="5589240"/>
            <a:ext cx="33962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7036343" y="3284984"/>
            <a:ext cx="0" cy="2364659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7046551" y="4257092"/>
            <a:ext cx="33962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7056759" y="5649643"/>
            <a:ext cx="33962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8436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2">
            <a:extLst>
              <a:ext uri="{FF2B5EF4-FFF2-40B4-BE49-F238E27FC236}">
                <a16:creationId xmlns:a16="http://schemas.microsoft.com/office/drawing/2014/main" id="{BE8F2A51-844A-4681-B2D9-8E8D0BA70960}"/>
              </a:ext>
            </a:extLst>
          </p:cNvPr>
          <p:cNvSpPr/>
          <p:nvPr/>
        </p:nvSpPr>
        <p:spPr>
          <a:xfrm>
            <a:off x="2267744" y="1412776"/>
            <a:ext cx="4176464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200" dirty="0">
                <a:solidFill>
                  <a:schemeClr val="bg1"/>
                </a:solidFill>
              </a:rPr>
              <a:t>Билікке иелігіне қарай</a:t>
            </a:r>
            <a:endParaRPr lang="ru-RU" sz="22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63028E2-4FB6-4C3B-8405-0DBF1A52B024}"/>
              </a:ext>
            </a:extLst>
          </p:cNvPr>
          <p:cNvSpPr/>
          <p:nvPr/>
        </p:nvSpPr>
        <p:spPr>
          <a:xfrm>
            <a:off x="539552" y="3140968"/>
            <a:ext cx="3096344" cy="302433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200" b="1" dirty="0">
                <a:solidFill>
                  <a:srgbClr val="FF0000"/>
                </a:solidFill>
              </a:rPr>
              <a:t>Басқарушы элита </a:t>
            </a:r>
            <a:r>
              <a:rPr lang="kk-KZ" sz="2200" dirty="0"/>
              <a:t>– мемлекеттік билікке ие, маңызды саяси шешімдерді қабылдаушылар </a:t>
            </a:r>
            <a:endParaRPr lang="ru-RU" sz="22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EEE6916-0B69-4575-ACFD-4FB54A47348A}"/>
              </a:ext>
            </a:extLst>
          </p:cNvPr>
          <p:cNvSpPr/>
          <p:nvPr/>
        </p:nvSpPr>
        <p:spPr>
          <a:xfrm>
            <a:off x="4283968" y="2708920"/>
            <a:ext cx="4104456" cy="367240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200" b="1" dirty="0">
                <a:solidFill>
                  <a:srgbClr val="FF0000"/>
                </a:solidFill>
              </a:rPr>
              <a:t>Оппозияциялық (контрэлита) </a:t>
            </a:r>
            <a:r>
              <a:rPr lang="kk-KZ" sz="2200" dirty="0">
                <a:solidFill>
                  <a:schemeClr val="tx1"/>
                </a:solidFill>
              </a:rPr>
              <a:t>-  басқарушылар қатарына ене алмай қалған, бірақ сол үшін күрес жүргізетін, билік басындағылардың іс-әрекетін сынап, олқылықтарын тауып, қателіктерін көрсетеді 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2FA91F-A44E-4107-A349-3A7F21BDA1D3}"/>
              </a:ext>
            </a:extLst>
          </p:cNvPr>
          <p:cNvSpPr/>
          <p:nvPr/>
        </p:nvSpPr>
        <p:spPr>
          <a:xfrm>
            <a:off x="431540" y="548680"/>
            <a:ext cx="6264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/>
              <a:t>7.2 Саяси элита және оның жіктелуі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FE77131-9DFA-4310-AB77-0C7A391FEBF9}"/>
              </a:ext>
            </a:extLst>
          </p:cNvPr>
          <p:cNvCxnSpPr>
            <a:cxnSpLocks/>
            <a:stCxn id="2" idx="2"/>
            <a:endCxn id="4" idx="0"/>
          </p:cNvCxnSpPr>
          <p:nvPr/>
        </p:nvCxnSpPr>
        <p:spPr>
          <a:xfrm>
            <a:off x="4355976" y="2204864"/>
            <a:ext cx="1980220" cy="5040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9209D9EC-2F85-4C11-AD38-0E004E574D4F}"/>
              </a:ext>
            </a:extLst>
          </p:cNvPr>
          <p:cNvCxnSpPr>
            <a:cxnSpLocks/>
            <a:stCxn id="2" idx="2"/>
            <a:endCxn id="3" idx="0"/>
          </p:cNvCxnSpPr>
          <p:nvPr/>
        </p:nvCxnSpPr>
        <p:spPr>
          <a:xfrm flipH="1">
            <a:off x="2087724" y="2204864"/>
            <a:ext cx="2268252" cy="9361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775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1233" y="44624"/>
            <a:ext cx="17716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вал 4"/>
          <p:cNvSpPr/>
          <p:nvPr/>
        </p:nvSpPr>
        <p:spPr>
          <a:xfrm>
            <a:off x="971600" y="2420888"/>
            <a:ext cx="2880320" cy="9144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Ашық жүйе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5207298" y="2389133"/>
            <a:ext cx="2880320" cy="9144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Жабық жүйе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1560" y="3717032"/>
            <a:ext cx="3672408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Демократиялық мемлекеттер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860032" y="3709035"/>
            <a:ext cx="3600400" cy="914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Авторитарлық, тоталитарлық мемлекеттер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5013176"/>
            <a:ext cx="3816424" cy="12024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Басқарушы қызметке үміткердің ерекше қасиеттері, көпшілікке ұнай білу қабілеті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16016" y="5039282"/>
            <a:ext cx="3888431" cy="12024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Басқарушы қызметке білімі, жұмыс тәжірибесі, партиялық стажы  </a:t>
            </a:r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2123728" y="3356992"/>
            <a:ext cx="484632" cy="381744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6424762" y="4652017"/>
            <a:ext cx="484632" cy="381744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2123728" y="4653136"/>
            <a:ext cx="484632" cy="381744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6366206" y="3303533"/>
            <a:ext cx="484632" cy="381744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25082" y="271728"/>
            <a:ext cx="6264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/>
              <a:t>7.2 Саяси элита және оның жіктелуі</a:t>
            </a:r>
          </a:p>
        </p:txBody>
      </p:sp>
      <p:sp>
        <p:nvSpPr>
          <p:cNvPr id="17" name="Скругленный прямоугольник 6">
            <a:extLst>
              <a:ext uri="{FF2B5EF4-FFF2-40B4-BE49-F238E27FC236}">
                <a16:creationId xmlns:a16="http://schemas.microsoft.com/office/drawing/2014/main" id="{3F7D056C-6F07-4286-98BE-63BE4A835B84}"/>
              </a:ext>
            </a:extLst>
          </p:cNvPr>
          <p:cNvSpPr/>
          <p:nvPr/>
        </p:nvSpPr>
        <p:spPr>
          <a:xfrm>
            <a:off x="2123728" y="1268760"/>
            <a:ext cx="4824536" cy="6480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200" dirty="0"/>
              <a:t>Жасақталу тәсіліне қарай </a:t>
            </a:r>
            <a:endParaRPr lang="ru-RU" sz="2200" dirty="0"/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F7A85611-67B2-43D0-B95A-CF5E5CF0091F}"/>
              </a:ext>
            </a:extLst>
          </p:cNvPr>
          <p:cNvCxnSpPr>
            <a:stCxn id="17" idx="2"/>
            <a:endCxn id="6" idx="0"/>
          </p:cNvCxnSpPr>
          <p:nvPr/>
        </p:nvCxnSpPr>
        <p:spPr>
          <a:xfrm>
            <a:off x="4535996" y="1916831"/>
            <a:ext cx="2111462" cy="4723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457A6FD8-4A96-47E9-8ED5-1769FF602893}"/>
              </a:ext>
            </a:extLst>
          </p:cNvPr>
          <p:cNvCxnSpPr>
            <a:stCxn id="17" idx="2"/>
            <a:endCxn id="5" idx="0"/>
          </p:cNvCxnSpPr>
          <p:nvPr/>
        </p:nvCxnSpPr>
        <p:spPr>
          <a:xfrm flipH="1">
            <a:off x="2411760" y="1916831"/>
            <a:ext cx="2124236" cy="5040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8854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>
            <a:extLst>
              <a:ext uri="{FF2B5EF4-FFF2-40B4-BE49-F238E27FC236}">
                <a16:creationId xmlns:a16="http://schemas.microsoft.com/office/drawing/2014/main" id="{072B0DC3-BC55-4593-96D6-928C8A154F18}"/>
              </a:ext>
            </a:extLst>
          </p:cNvPr>
          <p:cNvSpPr/>
          <p:nvPr/>
        </p:nvSpPr>
        <p:spPr>
          <a:xfrm>
            <a:off x="755576" y="1628800"/>
            <a:ext cx="3096344" cy="9144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Ашық жүйе</a:t>
            </a:r>
          </a:p>
          <a:p>
            <a:pPr algn="ctr"/>
            <a:r>
              <a:rPr lang="kk-KZ" dirty="0"/>
              <a:t>(антрепренерлық)</a:t>
            </a:r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BF0E0A1C-1C05-425A-B8A8-E1DEB6CDA6A0}"/>
              </a:ext>
            </a:extLst>
          </p:cNvPr>
          <p:cNvSpPr/>
          <p:nvPr/>
        </p:nvSpPr>
        <p:spPr>
          <a:xfrm>
            <a:off x="5220072" y="1556792"/>
            <a:ext cx="2880320" cy="9144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Жабық жүйе</a:t>
            </a:r>
          </a:p>
          <a:p>
            <a:pPr algn="ctr"/>
            <a:r>
              <a:rPr lang="kk-KZ" dirty="0"/>
              <a:t>(гильдиялық)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F0F026D-0603-4DAC-8F9B-16E36E460D48}"/>
              </a:ext>
            </a:extLst>
          </p:cNvPr>
          <p:cNvSpPr/>
          <p:nvPr/>
        </p:nvSpPr>
        <p:spPr>
          <a:xfrm>
            <a:off x="2051720" y="476672"/>
            <a:ext cx="5040561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dirty="0"/>
              <a:t>Саяси элитаның қалыптасу жолдарының кемшіліктері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FEA7827-B636-4738-93CA-350F2FA72EF8}"/>
              </a:ext>
            </a:extLst>
          </p:cNvPr>
          <p:cNvSpPr/>
          <p:nvPr/>
        </p:nvSpPr>
        <p:spPr>
          <a:xfrm>
            <a:off x="323528" y="3140968"/>
            <a:ext cx="4536504" cy="28803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Саясатқа сырттай жағымды көрінгенімен кездейсоқ, принципсіз, ұрыншақ, авантюрист адамдардың билік басына келуі. </a:t>
            </a:r>
          </a:p>
          <a:p>
            <a:pPr algn="ctr"/>
            <a:r>
              <a:rPr lang="kk-KZ" dirty="0"/>
              <a:t>Ондай адамдардың іс-әрекетін болжау мүмкін емес. Сондықтан қоғам өмірінде дау-жанжалдар, шиеленістер көбееді 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C844B73-89C7-4639-AF5A-B129245BCFB8}"/>
              </a:ext>
            </a:extLst>
          </p:cNvPr>
          <p:cNvSpPr/>
          <p:nvPr/>
        </p:nvSpPr>
        <p:spPr>
          <a:xfrm>
            <a:off x="5508104" y="3140968"/>
            <a:ext cx="2592289" cy="280831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Бәсекелестікке жол бермейді. Билеушіні тұйық қоғамдық топтан іріктеп алатын кертартпа түр</a:t>
            </a:r>
            <a:endParaRPr lang="ru-RU" dirty="0"/>
          </a:p>
        </p:txBody>
      </p:sp>
      <p:sp>
        <p:nvSpPr>
          <p:cNvPr id="10" name="Стрелка вниз 10">
            <a:extLst>
              <a:ext uri="{FF2B5EF4-FFF2-40B4-BE49-F238E27FC236}">
                <a16:creationId xmlns:a16="http://schemas.microsoft.com/office/drawing/2014/main" id="{1DB52804-776E-44BD-9A5C-BF71131EBD03}"/>
              </a:ext>
            </a:extLst>
          </p:cNvPr>
          <p:cNvSpPr/>
          <p:nvPr/>
        </p:nvSpPr>
        <p:spPr>
          <a:xfrm>
            <a:off x="2123728" y="2564904"/>
            <a:ext cx="484632" cy="50405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3">
            <a:extLst>
              <a:ext uri="{FF2B5EF4-FFF2-40B4-BE49-F238E27FC236}">
                <a16:creationId xmlns:a16="http://schemas.microsoft.com/office/drawing/2014/main" id="{0E8E1C23-95F5-4174-8E6B-BF6ED059B010}"/>
              </a:ext>
            </a:extLst>
          </p:cNvPr>
          <p:cNvSpPr/>
          <p:nvPr/>
        </p:nvSpPr>
        <p:spPr>
          <a:xfrm>
            <a:off x="6444208" y="2564904"/>
            <a:ext cx="484632" cy="504056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398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7">
            <a:extLst>
              <a:ext uri="{FF2B5EF4-FFF2-40B4-BE49-F238E27FC236}">
                <a16:creationId xmlns:a16="http://schemas.microsoft.com/office/drawing/2014/main" id="{D1A1B1BA-5E76-4AE8-89CE-4FB0ECCAE293}"/>
              </a:ext>
            </a:extLst>
          </p:cNvPr>
          <p:cNvSpPr/>
          <p:nvPr/>
        </p:nvSpPr>
        <p:spPr>
          <a:xfrm>
            <a:off x="2339752" y="1412777"/>
            <a:ext cx="4392488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200" dirty="0"/>
              <a:t>Билік ету қорына қарай</a:t>
            </a:r>
          </a:p>
          <a:p>
            <a:pPr algn="ctr"/>
            <a:r>
              <a:rPr lang="kk-KZ" sz="2200" dirty="0"/>
              <a:t>(П. Шаран, Индия)</a:t>
            </a:r>
            <a:endParaRPr lang="ru-RU" sz="2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066D96B-C192-4961-AC44-D70ADDAE5D87}"/>
              </a:ext>
            </a:extLst>
          </p:cNvPr>
          <p:cNvSpPr/>
          <p:nvPr/>
        </p:nvSpPr>
        <p:spPr>
          <a:xfrm>
            <a:off x="431540" y="548680"/>
            <a:ext cx="6264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/>
              <a:t>7.2 Саяси элита және оның жіктелуі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937A093-BC5F-4A6B-9AF2-4426E70D3C04}"/>
              </a:ext>
            </a:extLst>
          </p:cNvPr>
          <p:cNvSpPr/>
          <p:nvPr/>
        </p:nvSpPr>
        <p:spPr>
          <a:xfrm>
            <a:off x="251520" y="2636912"/>
            <a:ext cx="3384376" cy="352839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200" b="1" dirty="0">
                <a:solidFill>
                  <a:srgbClr val="FF0000"/>
                </a:solidFill>
              </a:rPr>
              <a:t>Дәстүрлі элита </a:t>
            </a:r>
            <a:r>
              <a:rPr lang="kk-KZ" sz="2200" dirty="0"/>
              <a:t>– дін, салт-дәстүр, жол-жораға байланысты. Оған жоғаты дін басыларын, ақсүйектерді, дамып келе жатқан елдегі әскери басшыларды жатқызады</a:t>
            </a:r>
            <a:endParaRPr lang="ru-RU" sz="22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231FEBF-F0C4-464A-A675-5691A250BCE0}"/>
              </a:ext>
            </a:extLst>
          </p:cNvPr>
          <p:cNvSpPr/>
          <p:nvPr/>
        </p:nvSpPr>
        <p:spPr>
          <a:xfrm>
            <a:off x="4211960" y="2636912"/>
            <a:ext cx="4248472" cy="352839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b="1" dirty="0">
              <a:solidFill>
                <a:srgbClr val="FF0000"/>
              </a:solidFill>
            </a:endParaRPr>
          </a:p>
          <a:p>
            <a:pPr algn="ctr"/>
            <a:endParaRPr lang="kk-KZ" sz="2200" b="1" dirty="0">
              <a:solidFill>
                <a:srgbClr val="FF0000"/>
              </a:solidFill>
            </a:endParaRPr>
          </a:p>
          <a:p>
            <a:pPr algn="ctr"/>
            <a:r>
              <a:rPr lang="kk-KZ" sz="2200" b="1" dirty="0">
                <a:solidFill>
                  <a:srgbClr val="FF0000"/>
                </a:solidFill>
              </a:rPr>
              <a:t>Қазіргі  элита </a:t>
            </a:r>
            <a:r>
              <a:rPr lang="kk-KZ" dirty="0"/>
              <a:t>– заңға, формалды ережелерге сүйенушілер: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k-KZ" dirty="0"/>
              <a:t>Билік басындағы жоғары элита;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k-KZ" dirty="0"/>
              <a:t>Мемлекет қызметкерлерінің жоғарғы жігі;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k-KZ" dirty="0"/>
              <a:t>Белгілі табысы, мәртебесі, білімі бар адамдар;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k-KZ" dirty="0"/>
              <a:t>Аралық жағдайдағы (жоғарыдағы көрсеткіштердің 1-2 жетіспейтін, маргиналдық) адамдар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kk-KZ" sz="2200" dirty="0"/>
          </a:p>
          <a:p>
            <a:pPr algn="ctr"/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326371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8">
            <a:extLst>
              <a:ext uri="{FF2B5EF4-FFF2-40B4-BE49-F238E27FC236}">
                <a16:creationId xmlns:a16="http://schemas.microsoft.com/office/drawing/2014/main" id="{6939FD79-9FD3-46A1-8316-A57EA1A49000}"/>
              </a:ext>
            </a:extLst>
          </p:cNvPr>
          <p:cNvSpPr/>
          <p:nvPr/>
        </p:nvSpPr>
        <p:spPr>
          <a:xfrm>
            <a:off x="2699792" y="1700808"/>
            <a:ext cx="4248472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200" dirty="0"/>
              <a:t>Құзіреттілік деңгейі бойынша</a:t>
            </a:r>
            <a:endParaRPr lang="ru-RU" sz="2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8E42E46-1FEB-41A7-84A9-7E5C5602410C}"/>
              </a:ext>
            </a:extLst>
          </p:cNvPr>
          <p:cNvSpPr/>
          <p:nvPr/>
        </p:nvSpPr>
        <p:spPr>
          <a:xfrm>
            <a:off x="431540" y="548680"/>
            <a:ext cx="6264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/>
              <a:t>7.2 Саяси элита және оның жіктелуі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6F81342-6B51-469D-B922-5EC9F6BFA4C0}"/>
              </a:ext>
            </a:extLst>
          </p:cNvPr>
          <p:cNvSpPr/>
          <p:nvPr/>
        </p:nvSpPr>
        <p:spPr>
          <a:xfrm>
            <a:off x="395536" y="2852936"/>
            <a:ext cx="4608512" cy="352839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200" b="1" dirty="0">
                <a:solidFill>
                  <a:srgbClr val="C00000"/>
                </a:solidFill>
              </a:rPr>
              <a:t>Ұлттық элита</a:t>
            </a:r>
          </a:p>
          <a:p>
            <a:pPr algn="ctr"/>
            <a:r>
              <a:rPr lang="kk-KZ" sz="2200" dirty="0">
                <a:solidFill>
                  <a:schemeClr val="tx1"/>
                </a:solidFill>
              </a:rPr>
              <a:t>Президент аппараты құрамы (Президент, оның әкімшілігінің құрамы, орынбасарлары, бөлім басшылары, көмекшілері, кеңесшілері), Парламен, министрліктер басшылары, мен орынбасарлары, дипломаттар</a:t>
            </a:r>
          </a:p>
          <a:p>
            <a:pPr algn="ctr"/>
            <a:r>
              <a:rPr lang="kk-KZ" sz="2200" dirty="0">
                <a:solidFill>
                  <a:srgbClr val="C00000"/>
                </a:solidFill>
              </a:rPr>
              <a:t> </a:t>
            </a:r>
            <a:endParaRPr lang="ru-RU" sz="22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D63BB1B-EC91-4E78-A052-35B9733B8C1C}"/>
              </a:ext>
            </a:extLst>
          </p:cNvPr>
          <p:cNvSpPr/>
          <p:nvPr/>
        </p:nvSpPr>
        <p:spPr>
          <a:xfrm>
            <a:off x="5868144" y="3501008"/>
            <a:ext cx="2664296" cy="201622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200" b="1" dirty="0">
                <a:solidFill>
                  <a:srgbClr val="C00000"/>
                </a:solidFill>
              </a:rPr>
              <a:t>Аймақтық элита </a:t>
            </a:r>
          </a:p>
          <a:p>
            <a:pPr algn="ctr"/>
            <a:r>
              <a:rPr lang="kk-KZ" sz="2200" dirty="0">
                <a:solidFill>
                  <a:schemeClr val="tx1"/>
                </a:solidFill>
              </a:rPr>
              <a:t>Облыс әкімдері және олардың әкімшіліктері</a:t>
            </a:r>
            <a:endParaRPr lang="ru-RU" sz="2200" dirty="0">
              <a:solidFill>
                <a:schemeClr val="tx1"/>
              </a:solidFill>
            </a:endParaRP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DF6AB714-08FB-4EFD-959A-4F6E87A37EBE}"/>
              </a:ext>
            </a:extLst>
          </p:cNvPr>
          <p:cNvCxnSpPr>
            <a:stCxn id="2" idx="2"/>
            <a:endCxn id="5" idx="0"/>
          </p:cNvCxnSpPr>
          <p:nvPr/>
        </p:nvCxnSpPr>
        <p:spPr>
          <a:xfrm>
            <a:off x="4824028" y="2420888"/>
            <a:ext cx="2376264" cy="10801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CBBAFAF1-77ED-478E-AA0F-85C9277B7CEF}"/>
              </a:ext>
            </a:extLst>
          </p:cNvPr>
          <p:cNvCxnSpPr>
            <a:stCxn id="2" idx="2"/>
            <a:endCxn id="4" idx="0"/>
          </p:cNvCxnSpPr>
          <p:nvPr/>
        </p:nvCxnSpPr>
        <p:spPr>
          <a:xfrm flipH="1">
            <a:off x="2699792" y="2420888"/>
            <a:ext cx="2124236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3278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1233" y="44624"/>
            <a:ext cx="17716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31540" y="548680"/>
            <a:ext cx="6264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/>
              <a:t>7.2 Саяси элита және оның жіктелуі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51720" y="1556792"/>
            <a:ext cx="504056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dirty="0"/>
              <a:t>Саяси элитаның қызметі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755576" y="2564904"/>
            <a:ext cx="7641928" cy="369845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kk-KZ" altLang="ru-RU" sz="22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cs typeface="Arial" pitchFamily="34" charset="0"/>
              </a:rPr>
              <a:t>стратегиялық </a:t>
            </a:r>
            <a:r>
              <a:rPr kumimoji="0" lang="kk-KZ" altLang="ru-RU" sz="2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+mj-lt"/>
                <a:cs typeface="Arial" pitchFamily="34" charset="0"/>
              </a:rPr>
              <a:t>(қоғамның, таптардың, топтардың мүдделерін бейнелейтін жаңа идеяларды тудыру арқылы іс-әрекеттің саяси бағдарламасын анықтау);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kk-KZ" altLang="ru-RU" sz="22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+mj-lt"/>
              <a:cs typeface="Arial" pitchFamily="34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kk-KZ" sz="2200" b="1" dirty="0">
                <a:solidFill>
                  <a:srgbClr val="C00000"/>
                </a:solidFill>
                <a:latin typeface="+mj-lt"/>
              </a:rPr>
              <a:t>ұйымдастырушылық</a:t>
            </a:r>
            <a:r>
              <a:rPr lang="kk-KZ" sz="2200" dirty="0">
                <a:latin typeface="+mj-lt"/>
              </a:rPr>
              <a:t> (қабылданған бағдарламаны, саяси шешімдерді өмірде жүзеге асыру);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kk-KZ" sz="2200" dirty="0">
              <a:latin typeface="+mj-lt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kk-KZ" sz="2200" b="1" dirty="0">
                <a:solidFill>
                  <a:srgbClr val="C00000"/>
                </a:solidFill>
                <a:latin typeface="+mj-lt"/>
              </a:rPr>
              <a:t>интегративті</a:t>
            </a:r>
            <a:r>
              <a:rPr lang="kk-KZ" sz="2200" dirty="0">
                <a:latin typeface="+mj-lt"/>
              </a:rPr>
              <a:t> (қоғамның тұрақтылығы мен бірлігін, оның саяси және экономикалық жүйелерінің тұрақтылығын нығайту, жанжалды жағдайлардың алдын алу және шешу)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kumimoji="0" lang="kk-KZ" altLang="ru-RU" sz="22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4283968" y="2060848"/>
            <a:ext cx="484632" cy="432048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8868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332656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/>
              <a:t>7.3 </a:t>
            </a:r>
            <a:r>
              <a:rPr lang="kk-KZ" sz="2600" dirty="0"/>
              <a:t>Саяси көшбасшылық (лидер) теориялары. </a:t>
            </a:r>
          </a:p>
          <a:p>
            <a:r>
              <a:rPr lang="kk-KZ" sz="2600" dirty="0"/>
              <a:t>Саяси лидерлердің жіктелуі</a:t>
            </a:r>
            <a:endParaRPr lang="ru-RU" sz="2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916832"/>
            <a:ext cx="8136904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kk-KZ" sz="2200" b="1" dirty="0">
                <a:solidFill>
                  <a:srgbClr val="C00000"/>
                </a:solidFill>
              </a:rPr>
              <a:t>Лидер </a:t>
            </a:r>
            <a:r>
              <a:rPr lang="kk-KZ" sz="2200" dirty="0"/>
              <a:t> ағылшын тілінен аударылып, «бастаушы», «басшы», «көсем», «жетекші»   деген мағына береді</a:t>
            </a:r>
            <a:endParaRPr lang="ru-RU" sz="2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852936"/>
            <a:ext cx="8208912" cy="34778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kk-KZ" sz="2200" dirty="0">
                <a:solidFill>
                  <a:schemeClr val="tx1"/>
                </a:solidFill>
              </a:rPr>
              <a:t>Басшы мен бағынушының өзара қатынасы </a:t>
            </a:r>
            <a:r>
              <a:rPr lang="kk-KZ" sz="2200" b="1" dirty="0">
                <a:solidFill>
                  <a:srgbClr val="C00000"/>
                </a:solidFill>
              </a:rPr>
              <a:t>4 ережеден </a:t>
            </a:r>
            <a:r>
              <a:rPr lang="kk-KZ" sz="2200" dirty="0">
                <a:solidFill>
                  <a:schemeClr val="tx1"/>
                </a:solidFill>
              </a:rPr>
              <a:t>тұрады: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kk-KZ" sz="2200" dirty="0">
                <a:solidFill>
                  <a:schemeClr val="tx1"/>
                </a:solidFill>
              </a:rPr>
              <a:t>Басшының билігі оның жақтаушыларының қолдауына сүйенеді;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kk-KZ" sz="2200" dirty="0">
                <a:solidFill>
                  <a:schemeClr val="tx1"/>
                </a:solidFill>
              </a:rPr>
              <a:t>Бағынушылар өз басшысынан, ал ол бағынушылардан нені күтетінін білуі керек;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kk-KZ" sz="2200" dirty="0">
                <a:solidFill>
                  <a:schemeClr val="tx1"/>
                </a:solidFill>
              </a:rPr>
              <a:t>Лидердің қандай жағдай да қайрат-жігер, қабілеті болуы тиіс;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kk-KZ" sz="2200" dirty="0">
                <a:solidFill>
                  <a:schemeClr val="tx1"/>
                </a:solidFill>
              </a:rPr>
              <a:t>Басқарушы өз жақтастарына даналық пен әділеттіліктің үлгісі болуы керек</a:t>
            </a:r>
          </a:p>
        </p:txBody>
      </p:sp>
      <p:pic>
        <p:nvPicPr>
          <p:cNvPr id="6" name="Picture 2" descr="https://lh3.googleusercontent.com/YSs0lIN-s6Pn2IhzDOAIrbC93SKF3XCealWnKUuq2HX4DCJXdbnJmxD9XFFkJtZzOW1U=s1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095" y="19956"/>
            <a:ext cx="1476375" cy="96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6970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Современный политический лидер — каким он должен быть? - Концептуал.рф |  Аналити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11" y="672859"/>
            <a:ext cx="1190625" cy="1692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863768"/>
            <a:ext cx="1368152" cy="171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899022"/>
            <a:ext cx="1323515" cy="1808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7" y="301370"/>
            <a:ext cx="1224136" cy="1502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381" y="2318550"/>
            <a:ext cx="1427278" cy="1740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850" y="620688"/>
            <a:ext cx="114300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514" y="4678840"/>
            <a:ext cx="1333670" cy="1698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937" y="2624138"/>
            <a:ext cx="1512168" cy="1861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13" y="4149080"/>
            <a:ext cx="1587444" cy="196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6" name="Picture 14" descr="Нельсон Мандела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678840"/>
            <a:ext cx="1243461" cy="186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lh3.googleusercontent.com/YSs0lIN-s6Pn2IhzDOAIrbC93SKF3XCealWnKUuq2HX4DCJXdbnJmxD9XFFkJtZzOW1U=s15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708647"/>
            <a:ext cx="1476375" cy="9607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7720610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332656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/>
              <a:t>7.3 Саяси көшбасшылық (лидер) теориялары. </a:t>
            </a:r>
          </a:p>
          <a:p>
            <a:r>
              <a:rPr lang="kk-KZ" sz="2800" dirty="0"/>
              <a:t>Саяси лидерлердің жіктелуі</a:t>
            </a:r>
            <a:endParaRPr lang="ru-RU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374077"/>
              </p:ext>
            </p:extLst>
          </p:nvPr>
        </p:nvGraphicFramePr>
        <p:xfrm>
          <a:off x="827584" y="1412776"/>
          <a:ext cx="7848873" cy="4846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kk-KZ" sz="2400" dirty="0"/>
                        <a:t>Саяси</a:t>
                      </a:r>
                      <a:r>
                        <a:rPr lang="kk-KZ" sz="2400" baseline="0" dirty="0"/>
                        <a:t> көшбасшылар қызметі</a:t>
                      </a:r>
                    </a:p>
                    <a:p>
                      <a:pPr algn="ctr"/>
                      <a:endParaRPr lang="ru-RU" sz="2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kk-KZ" dirty="0"/>
                        <a:t>Қоғамның әр түрлі топтарының басын біріктіріп,</a:t>
                      </a:r>
                      <a:r>
                        <a:rPr lang="kk-KZ" baseline="0" dirty="0"/>
                        <a:t> мүдделерін үйлестіру, топтастыру;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kk-KZ" dirty="0"/>
                        <a:t>Халықтың, топтардың қажеттіктерін өтейтін саяси бағыт-бағдарлама жасау;</a:t>
                      </a:r>
                      <a:endParaRPr lang="ru-RU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kk-KZ" dirty="0"/>
                        <a:t>Қоғам алдындағы мақсаттарды жүзеге асырудың әдістері мен тәсілдерін айқындау;</a:t>
                      </a:r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kk-KZ" dirty="0"/>
                        <a:t>Халықты ынталандыру арқылы қажетті өзгерістерді іске асыру;</a:t>
                      </a:r>
                      <a:endParaRPr lang="ru-RU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kk-KZ" dirty="0"/>
                        <a:t>Жұртшылықпен, әр</a:t>
                      </a:r>
                      <a:r>
                        <a:rPr lang="kk-KZ" baseline="0" dirty="0"/>
                        <a:t> түрлі ұйымдар, топтармен тығыз байланыс жасау негізінде өзін-өзі саяси ұйымдастырудың тұрақты түрлерін қамтамасыз ету;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kk-KZ" dirty="0"/>
                        <a:t>Әділдіктің</a:t>
                      </a:r>
                      <a:r>
                        <a:rPr lang="kk-KZ" baseline="0" dirty="0"/>
                        <a:t>, заңдылықтың, тәртіптің кепілі болу</a:t>
                      </a:r>
                      <a:endParaRPr lang="ru-RU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0" y="3419475"/>
            <a:ext cx="38100" cy="1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350" y="3571875"/>
            <a:ext cx="38100" cy="1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s://lh3.googleusercontent.com/YSs0lIN-s6Pn2IhzDOAIrbC93SKF3XCealWnKUuq2HX4DCJXdbnJmxD9XFFkJtZzOW1U=s1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095" y="19956"/>
            <a:ext cx="1476375" cy="96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3254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976" y="0"/>
            <a:ext cx="1654024" cy="170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829" y="260648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/>
              <a:t>7.3 </a:t>
            </a:r>
            <a:r>
              <a:rPr lang="kk-KZ" sz="2600" dirty="0"/>
              <a:t>Саяси көшбасшылық (лидер) теориялары. </a:t>
            </a:r>
          </a:p>
          <a:p>
            <a:r>
              <a:rPr lang="kk-KZ" sz="2600" dirty="0"/>
              <a:t>Саяси лидерлердің жіктелуі</a:t>
            </a:r>
            <a:endParaRPr lang="ru-RU" sz="2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844824"/>
            <a:ext cx="7632848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dirty="0"/>
              <a:t>Саяси көшбасшы (лидер) бойындағы қасиеттер</a:t>
            </a:r>
            <a:endParaRPr lang="ru-RU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3068960"/>
            <a:ext cx="2194322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Ұшқыр ой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3645024"/>
            <a:ext cx="2194322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Батылдық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75856" y="3717032"/>
            <a:ext cx="2220903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Табандылық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084168" y="3140968"/>
            <a:ext cx="2275656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Ақылдылық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4293096"/>
            <a:ext cx="2194322" cy="8172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Жалпыға ортақ игіліктерге қамқорлық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084168" y="3861048"/>
            <a:ext cx="2304256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Шешендік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275856" y="3068960"/>
            <a:ext cx="2292911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Кәсібилік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275856" y="4293096"/>
            <a:ext cx="2262823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Әдептілік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012160" y="4509120"/>
            <a:ext cx="2376837" cy="68199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Ұйымдастыру-шылық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275856" y="4869160"/>
            <a:ext cx="2309503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Көрегендік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275856" y="5517232"/>
            <a:ext cx="2237495" cy="7200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Саяси мәдениеттілік 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11560" y="5229200"/>
            <a:ext cx="2182670" cy="10206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Қоғамның мүддесін өзінен жоғары қою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940152" y="5373216"/>
            <a:ext cx="2410291" cy="9235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Өзіне назар аударта білушілік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43558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lh3.googleusercontent.com/YSs0lIN-s6Pn2IhzDOAIrbC93SKF3XCealWnKUuq2HX4DCJXdbnJmxD9XFFkJtZzOW1U=s1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095" y="19956"/>
            <a:ext cx="1476375" cy="96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8" y="314900"/>
            <a:ext cx="7056784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dirty="0"/>
              <a:t>Саяси көшбасшы (лидер) типологиясы</a:t>
            </a:r>
          </a:p>
          <a:p>
            <a:pPr algn="ctr"/>
            <a:r>
              <a:rPr lang="kk-KZ" sz="2400" dirty="0"/>
              <a:t>(М.Вебер бойынша)</a:t>
            </a:r>
            <a:endParaRPr lang="ru-RU" sz="2400" dirty="0"/>
          </a:p>
        </p:txBody>
      </p:sp>
      <p:sp>
        <p:nvSpPr>
          <p:cNvPr id="4" name="Стрелка вниз 3"/>
          <p:cNvSpPr/>
          <p:nvPr/>
        </p:nvSpPr>
        <p:spPr>
          <a:xfrm>
            <a:off x="4067944" y="1196753"/>
            <a:ext cx="484632" cy="43204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7524" y="1628800"/>
            <a:ext cx="2520280" cy="20971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b="1" dirty="0">
                <a:solidFill>
                  <a:srgbClr val="C00000"/>
                </a:solidFill>
              </a:rPr>
              <a:t>Әдет-ғұрып жетекшілігі </a:t>
            </a:r>
            <a:r>
              <a:rPr lang="kk-KZ" dirty="0"/>
              <a:t>– билік әкеден балаға мирас ретінде қалатын жетекшілік;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085184"/>
            <a:ext cx="1120990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 descr="Сейид Рухолла Мусави Хомейн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943185"/>
            <a:ext cx="1008112" cy="139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6444208" y="1628800"/>
            <a:ext cx="2448272" cy="20882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k-KZ" b="1" dirty="0">
              <a:solidFill>
                <a:srgbClr val="C00000"/>
              </a:solidFill>
            </a:endParaRPr>
          </a:p>
          <a:p>
            <a:r>
              <a:rPr lang="kk-KZ" b="1" dirty="0">
                <a:solidFill>
                  <a:srgbClr val="C00000"/>
                </a:solidFill>
              </a:rPr>
              <a:t>Заңды (легалды) жетекшілік </a:t>
            </a:r>
            <a:r>
              <a:rPr lang="kk-KZ" dirty="0"/>
              <a:t>–сайлау арқылы басшылық орынға келген жетекшілер</a:t>
            </a:r>
          </a:p>
          <a:p>
            <a:endParaRPr lang="kk-KZ" dirty="0"/>
          </a:p>
        </p:txBody>
      </p:sp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727" y="3982585"/>
            <a:ext cx="905520" cy="1373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909152"/>
            <a:ext cx="1201913" cy="1504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3166785" y="1628801"/>
            <a:ext cx="2952328" cy="210574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b="1" dirty="0">
                <a:solidFill>
                  <a:srgbClr val="C00000"/>
                </a:solidFill>
              </a:rPr>
              <a:t>Харизматикалық жетекшілік </a:t>
            </a:r>
            <a:r>
              <a:rPr lang="kk-KZ" dirty="0"/>
              <a:t>– ерекше қадір-қасиеті, қабілетіне (ақылдығы, батылдығы) байланысты жетекшілік;</a:t>
            </a:r>
          </a:p>
        </p:txBody>
      </p:sp>
      <p:pic>
        <p:nvPicPr>
          <p:cNvPr id="12295" name="Picture 7" descr="Ангела Меркель - фото, биография, личная жизнь, новости, канцлер Германии,  состояние здоровья 2020 - 24СМИ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418" y="5059010"/>
            <a:ext cx="998524" cy="1331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7" name="Picture 9" descr="Қасым-Жомарт Кемелұлы Тоқаев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3595" y="3982585"/>
            <a:ext cx="952500" cy="138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трелка вниз 3">
            <a:extLst>
              <a:ext uri="{FF2B5EF4-FFF2-40B4-BE49-F238E27FC236}">
                <a16:creationId xmlns:a16="http://schemas.microsoft.com/office/drawing/2014/main" id="{9FEB14ED-2BBB-46EF-88D8-D5531297A4FD}"/>
              </a:ext>
            </a:extLst>
          </p:cNvPr>
          <p:cNvSpPr/>
          <p:nvPr/>
        </p:nvSpPr>
        <p:spPr>
          <a:xfrm>
            <a:off x="7092280" y="1196752"/>
            <a:ext cx="484632" cy="43204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3">
            <a:extLst>
              <a:ext uri="{FF2B5EF4-FFF2-40B4-BE49-F238E27FC236}">
                <a16:creationId xmlns:a16="http://schemas.microsoft.com/office/drawing/2014/main" id="{C57077D8-5A8C-4A06-99A4-2A8C57BFE504}"/>
              </a:ext>
            </a:extLst>
          </p:cNvPr>
          <p:cNvSpPr/>
          <p:nvPr/>
        </p:nvSpPr>
        <p:spPr>
          <a:xfrm>
            <a:off x="1259632" y="1196752"/>
            <a:ext cx="484632" cy="43204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0526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 descr="undefine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7" descr="undefine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16362"/>
            <a:ext cx="6984776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dirty="0"/>
              <a:t>Саяси көшбасшы (лидер) типологиясы</a:t>
            </a:r>
          </a:p>
          <a:p>
            <a:pPr algn="ctr"/>
            <a:r>
              <a:rPr lang="kk-KZ" sz="2400" dirty="0"/>
              <a:t>(Дж. Херманн бойынша)</a:t>
            </a:r>
            <a:endParaRPr lang="ru-RU" sz="2400" dirty="0"/>
          </a:p>
        </p:txBody>
      </p:sp>
      <p:pic>
        <p:nvPicPr>
          <p:cNvPr id="9" name="Picture 2" descr="https://lh3.googleusercontent.com/YSs0lIN-s6Pn2IhzDOAIrbC93SKF3XCealWnKUuq2HX4DCJXdbnJmxD9XFFkJtZzOW1U=s1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095" y="19956"/>
            <a:ext cx="1476375" cy="96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125009"/>
              </p:ext>
            </p:extLst>
          </p:nvPr>
        </p:nvGraphicFramePr>
        <p:xfrm>
          <a:off x="395536" y="1124744"/>
          <a:ext cx="8296472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41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4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41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41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kk-KZ" dirty="0"/>
                        <a:t>Ту көтеруші</a:t>
                      </a:r>
                      <a:r>
                        <a:rPr lang="kk-KZ" baseline="0" dirty="0"/>
                        <a:t> </a:t>
                      </a:r>
                      <a:r>
                        <a:rPr lang="kk-KZ" dirty="0"/>
                        <a:t> </a:t>
                      </a:r>
                      <a:r>
                        <a:rPr lang="kk-KZ" baseline="0" dirty="0"/>
                        <a:t> лидер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/>
                        <a:t>Қызмет етуші лидер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/>
                        <a:t>Саудагер лидер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/>
                        <a:t>Өрт</a:t>
                      </a:r>
                      <a:r>
                        <a:rPr lang="kk-KZ" baseline="0" dirty="0"/>
                        <a:t> сөндіруші лидер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dirty="0"/>
                        <a:t>Оның өмірге өз көзқарасы, болашаққа болжамы бар. Тарихи дамудың бағыт-бағдарын айқындап, бқараны соңынан ерте біледі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baseline="0" dirty="0"/>
                        <a:t>Билік пен халық арасында байланысты қамтамасыз етеді,</a:t>
                      </a:r>
                      <a:endParaRPr lang="ru-RU" dirty="0"/>
                    </a:p>
                    <a:p>
                      <a:r>
                        <a:rPr lang="kk-KZ" dirty="0"/>
                        <a:t>өз жақтастарының</a:t>
                      </a:r>
                      <a:r>
                        <a:rPr lang="kk-KZ" baseline="0" dirty="0"/>
                        <a:t> мүддесін қорғап, оны ортақ мүдде деп санайды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/>
                        <a:t>Алдына қойған жоспарды іске асыруға</a:t>
                      </a:r>
                      <a:r>
                        <a:rPr lang="kk-KZ" baseline="0" dirty="0"/>
                        <a:t> соңынан ергендердің бәрін жұмылдырып, сендіре біледі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/>
                        <a:t>Қысылтаяң </a:t>
                      </a:r>
                      <a:r>
                        <a:rPr lang="kk-KZ" baseline="0" dirty="0"/>
                        <a:t>жағдайларда одан туындаған проблемалардыңшапшаң шешімін тауып, жол көрсете алады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b="1" dirty="0">
                          <a:solidFill>
                            <a:srgbClr val="002060"/>
                          </a:solidFill>
                        </a:rPr>
                        <a:t> Махатма Ганди, Мартин Лютер Кинг, </a:t>
                      </a:r>
                    </a:p>
                    <a:p>
                      <a:r>
                        <a:rPr lang="kk-KZ" b="1" dirty="0">
                          <a:solidFill>
                            <a:srgbClr val="002060"/>
                          </a:solidFill>
                        </a:rPr>
                        <a:t>Аятолла Хомейни</a:t>
                      </a:r>
                    </a:p>
                    <a:p>
                      <a:endParaRPr lang="kk-KZ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="1" dirty="0">
                          <a:solidFill>
                            <a:srgbClr val="002060"/>
                          </a:solidFill>
                        </a:rPr>
                        <a:t>Л.И. Брежнев, </a:t>
                      </a:r>
                    </a:p>
                    <a:p>
                      <a:r>
                        <a:rPr lang="kk-KZ" b="1" dirty="0">
                          <a:solidFill>
                            <a:srgbClr val="002060"/>
                          </a:solidFill>
                        </a:rPr>
                        <a:t>Н. Назарбаев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="1" dirty="0">
                          <a:solidFill>
                            <a:srgbClr val="002060"/>
                          </a:solidFill>
                        </a:rPr>
                        <a:t>Р. Рейган, </a:t>
                      </a:r>
                    </a:p>
                    <a:p>
                      <a:r>
                        <a:rPr lang="kk-KZ" b="1" dirty="0">
                          <a:solidFill>
                            <a:srgbClr val="002060"/>
                          </a:solidFill>
                        </a:rPr>
                        <a:t>Г.</a:t>
                      </a:r>
                      <a:r>
                        <a:rPr lang="kk-KZ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kk-KZ" b="1" dirty="0">
                          <a:solidFill>
                            <a:srgbClr val="002060"/>
                          </a:solidFill>
                        </a:rPr>
                        <a:t>Трумэн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="1" dirty="0">
                          <a:solidFill>
                            <a:srgbClr val="002060"/>
                          </a:solidFill>
                        </a:rPr>
                        <a:t>Я. Арафат,</a:t>
                      </a:r>
                    </a:p>
                    <a:p>
                      <a:r>
                        <a:rPr lang="kk-KZ" b="1" dirty="0">
                          <a:solidFill>
                            <a:srgbClr val="002060"/>
                          </a:solidFill>
                        </a:rPr>
                        <a:t>Д.</a:t>
                      </a:r>
                      <a:r>
                        <a:rPr lang="kk-KZ" b="1" baseline="0" dirty="0">
                          <a:solidFill>
                            <a:srgbClr val="002060"/>
                          </a:solidFill>
                        </a:rPr>
                        <a:t> Буш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60060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72008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dirty="0"/>
              <a:t>Саяси көшбасшы (лидер) типологиясы</a:t>
            </a:r>
          </a:p>
          <a:p>
            <a:pPr algn="ctr"/>
            <a:r>
              <a:rPr lang="kk-KZ" sz="2400" dirty="0"/>
              <a:t>(басқару стиліне байланысты)</a:t>
            </a: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544683"/>
              </p:ext>
            </p:extLst>
          </p:nvPr>
        </p:nvGraphicFramePr>
        <p:xfrm>
          <a:off x="467544" y="1484784"/>
          <a:ext cx="8064896" cy="208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80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6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7098">
                <a:tc>
                  <a:txBody>
                    <a:bodyPr/>
                    <a:lstStyle/>
                    <a:p>
                      <a:pPr algn="ctr"/>
                      <a:r>
                        <a:rPr lang="kk-KZ" dirty="0"/>
                        <a:t>Авторитарлы лидер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/>
                        <a:t>Демократиялық  лидер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1134">
                <a:tc>
                  <a:txBody>
                    <a:bodyPr/>
                    <a:lstStyle/>
                    <a:p>
                      <a:r>
                        <a:rPr lang="kk-KZ" dirty="0"/>
                        <a:t>Әр түрлі санкциялар, күш қолдануға</a:t>
                      </a:r>
                      <a:r>
                        <a:rPr lang="kk-KZ" baseline="0" dirty="0"/>
                        <a:t> сүйеніп, жалғыз өзі басқарғысы келеді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/>
                        <a:t>Алдағы мақсаттарды белгілегенде және оны іске асырғанда</a:t>
                      </a:r>
                      <a:r>
                        <a:rPr lang="kk-KZ" baseline="0" dirty="0"/>
                        <a:t> қасындағы адамдарды қатынастырып, олармен ақылдаса отырып шешеді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5362" name="Picture 2" descr="Авторитарность, авторитарный стиль - Психологос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366" y="1"/>
            <a:ext cx="1307634" cy="98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56" y="3933056"/>
            <a:ext cx="1218079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1" y="3933056"/>
            <a:ext cx="1152128" cy="143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013176"/>
            <a:ext cx="1080120" cy="1460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 descr="Барак Обама - 112.u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933056"/>
            <a:ext cx="154622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9" name="Picture 9" descr="Меркель, Ангела — Википедия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919072"/>
            <a:ext cx="1080120" cy="153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2" name="Picture 1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157192"/>
            <a:ext cx="1496157" cy="121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1114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2492896"/>
            <a:ext cx="6408712" cy="1754326"/>
          </a:xfrm>
          <a:prstGeom prst="rect">
            <a:avLst/>
          </a:prstGeom>
          <a:noFill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kk-KZ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Назарларыңызға</a:t>
            </a:r>
            <a:r>
              <a:rPr lang="ru-RU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рахмет</a:t>
            </a:r>
            <a:r>
              <a:rPr lang="ru-RU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5400" b="1" dirty="0">
              <a:ln/>
              <a:solidFill>
                <a:schemeClr val="accent5">
                  <a:tint val="50000"/>
                  <a:satMod val="1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0018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1170</TotalTime>
  <Words>1160</Words>
  <Application>Microsoft Office PowerPoint</Application>
  <PresentationFormat>Экран (4:3)</PresentationFormat>
  <Paragraphs>181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Constantia</vt:lpstr>
      <vt:lpstr>Wingdings</vt:lpstr>
      <vt:lpstr>Wingdings 2</vt:lpstr>
      <vt:lpstr>Поток</vt:lpstr>
      <vt:lpstr>Саяси элиталар және саяси көшбасшылық 5-дәріс</vt:lpstr>
      <vt:lpstr>Презентация PowerPoint</vt:lpstr>
      <vt:lpstr>Презентация PowerPoint</vt:lpstr>
      <vt:lpstr>Презентация PowerPoint</vt:lpstr>
      <vt:lpstr>Гаэтано Моска «Саяси ғылым негіздері»</vt:lpstr>
      <vt:lpstr>Презентация PowerPoint</vt:lpstr>
      <vt:lpstr>  Вильфредо Парето  «Жалпыға бірдей социология трактаты»</vt:lpstr>
      <vt:lpstr>Презентация PowerPoint</vt:lpstr>
      <vt:lpstr>Роберт Михельс «Саяси партиялар. Демократияның олигархиялық үрдістері»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Раушан Кайсановна</cp:lastModifiedBy>
  <cp:revision>85</cp:revision>
  <dcterms:created xsi:type="dcterms:W3CDTF">2020-09-05T16:05:16Z</dcterms:created>
  <dcterms:modified xsi:type="dcterms:W3CDTF">2023-09-13T14:21:49Z</dcterms:modified>
</cp:coreProperties>
</file>